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01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7366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1386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4894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1393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5308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4935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514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0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209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3773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9713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5818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193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768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636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F0949-9127-421D-98E5-B99D49B1DFBB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D47832-DFD2-4B37-8A69-495D5F7A3F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03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C81CE21-0834-4B9F-8BCF-E3CE49D6F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8616" y="1122363"/>
            <a:ext cx="8669383" cy="837066"/>
          </a:xfrm>
        </p:spPr>
        <p:txBody>
          <a:bodyPr>
            <a:noAutofit/>
          </a:bodyPr>
          <a:lstStyle/>
          <a:p>
            <a:r>
              <a:rPr lang="th-TH" sz="7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เทศบาลตำบลโนนศิลา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D5C36E1C-2274-46C6-9842-9AFBA9F5A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8615" y="2256563"/>
            <a:ext cx="8669384" cy="1296534"/>
          </a:xfrm>
        </p:spPr>
        <p:txBody>
          <a:bodyPr>
            <a:normAutofit fontScale="85000" lnSpcReduction="10000"/>
          </a:bodyPr>
          <a:lstStyle/>
          <a:p>
            <a:r>
              <a:rPr lang="th-TH" sz="7200" dirty="0">
                <a:latin typeface="Castellar" panose="020A0402060406010301" pitchFamily="18" charset="0"/>
              </a:rPr>
              <a:t>ผลการดำเนินงาน ปีงบประมาณ </a:t>
            </a:r>
            <a:r>
              <a:rPr lang="en-US" sz="7200" dirty="0">
                <a:latin typeface="Castellar" panose="020A0402060406010301" pitchFamily="18" charset="0"/>
              </a:rPr>
              <a:t>2564</a:t>
            </a:r>
            <a:endParaRPr lang="th-TH" sz="7200" dirty="0"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8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B64F580-1870-49CC-84CE-F919D33F6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3840" y="271413"/>
            <a:ext cx="2645281" cy="640444"/>
          </a:xfrm>
        </p:spPr>
        <p:txBody>
          <a:bodyPr>
            <a:noAutofit/>
          </a:bodyPr>
          <a:lstStyle/>
          <a:p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ด้านรายรับ</a:t>
            </a:r>
          </a:p>
        </p:txBody>
      </p:sp>
      <p:graphicFrame>
        <p:nvGraphicFramePr>
          <p:cNvPr id="5" name="ตัวแทนเนื้อหา 4">
            <a:extLst>
              <a:ext uri="{FF2B5EF4-FFF2-40B4-BE49-F238E27FC236}">
                <a16:creationId xmlns:a16="http://schemas.microsoft.com/office/drawing/2014/main" id="{AD931EA7-EB50-4F13-A2DA-38D09BA5BD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763971"/>
              </p:ext>
            </p:extLst>
          </p:nvPr>
        </p:nvGraphicFramePr>
        <p:xfrm>
          <a:off x="1206949" y="1264554"/>
          <a:ext cx="10092423" cy="5136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8112">
                  <a:extLst>
                    <a:ext uri="{9D8B030D-6E8A-4147-A177-3AD203B41FA5}">
                      <a16:colId xmlns:a16="http://schemas.microsoft.com/office/drawing/2014/main" val="3481092155"/>
                    </a:ext>
                  </a:extLst>
                </a:gridCol>
                <a:gridCol w="3551840">
                  <a:extLst>
                    <a:ext uri="{9D8B030D-6E8A-4147-A177-3AD203B41FA5}">
                      <a16:colId xmlns:a16="http://schemas.microsoft.com/office/drawing/2014/main" val="2012975250"/>
                    </a:ext>
                  </a:extLst>
                </a:gridCol>
                <a:gridCol w="1602659">
                  <a:extLst>
                    <a:ext uri="{9D8B030D-6E8A-4147-A177-3AD203B41FA5}">
                      <a16:colId xmlns:a16="http://schemas.microsoft.com/office/drawing/2014/main" val="3989852101"/>
                    </a:ext>
                  </a:extLst>
                </a:gridCol>
                <a:gridCol w="1530467">
                  <a:extLst>
                    <a:ext uri="{9D8B030D-6E8A-4147-A177-3AD203B41FA5}">
                      <a16:colId xmlns:a16="http://schemas.microsoft.com/office/drawing/2014/main" val="2516591491"/>
                    </a:ext>
                  </a:extLst>
                </a:gridCol>
                <a:gridCol w="1559345">
                  <a:extLst>
                    <a:ext uri="{9D8B030D-6E8A-4147-A177-3AD203B41FA5}">
                      <a16:colId xmlns:a16="http://schemas.microsoft.com/office/drawing/2014/main" val="920609728"/>
                    </a:ext>
                  </a:extLst>
                </a:gridCol>
              </a:tblGrid>
              <a:tr h="57208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ปีงบประมาณ พ.ศ. 2564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943045"/>
                  </a:ext>
                </a:extLst>
              </a:tr>
              <a:tr h="57208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h-TH" sz="3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เดือนตุลาคม ถึงเดือนกันยายน</a:t>
                      </a:r>
                      <a:endParaRPr lang="th-TH" sz="3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843218"/>
                  </a:ext>
                </a:extLst>
              </a:tr>
              <a:tr h="1131673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2800" u="none" strike="noStrike">
                          <a:effectLst/>
                        </a:rPr>
                        <a:t>หมวด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ประมาณการ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รับจริง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รับจริงเกินประมาณการ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0270261"/>
                  </a:ext>
                </a:extLst>
              </a:tr>
              <a:tr h="572082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>
                          <a:effectLst/>
                        </a:rPr>
                        <a:t>หมวดภาษีอากร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ภาษีบำรุงท้องที่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1,738.97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1,738.97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17073184"/>
                  </a:ext>
                </a:extLst>
              </a:tr>
              <a:tr h="572082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</a:rPr>
                        <a:t> 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ภาษีที่ดินและสิ่งปลูกสร้าง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25,000.00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6,266.59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-18,733.41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76972129"/>
                  </a:ext>
                </a:extLst>
              </a:tr>
              <a:tr h="572082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>
                          <a:effectLst/>
                        </a:rPr>
                        <a:t> 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ภาษีป้าย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6,000.00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7,200.00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1,200.00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59578520"/>
                  </a:ext>
                </a:extLst>
              </a:tr>
              <a:tr h="572082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>
                          <a:effectLst/>
                        </a:rPr>
                        <a:t> 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อากรการฆ่าสัตว์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-70.00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69501611"/>
                  </a:ext>
                </a:extLst>
              </a:tr>
              <a:tr h="572082"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รวมหมวดภาษีอากร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31,100.00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15,235.56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-15,864.44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9752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18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CCE3E1C-F759-4C52-8B99-B68397825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160" y="0"/>
            <a:ext cx="5715051" cy="888274"/>
          </a:xfrm>
        </p:spPr>
        <p:txBody>
          <a:bodyPr>
            <a:normAutofit/>
          </a:bodyPr>
          <a:lstStyle/>
          <a:p>
            <a:r>
              <a:rPr lang="th-TH" sz="4000" b="1" dirty="0"/>
              <a:t>หมวดค่าธรรมเนียม ค่าปรับและใบอนุญาต</a:t>
            </a: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A8FA38C4-9B7C-4EFC-A883-7190BC5147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338998"/>
              </p:ext>
            </p:extLst>
          </p:nvPr>
        </p:nvGraphicFramePr>
        <p:xfrm>
          <a:off x="365760" y="1280890"/>
          <a:ext cx="11416936" cy="5206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3376">
                  <a:extLst>
                    <a:ext uri="{9D8B030D-6E8A-4147-A177-3AD203B41FA5}">
                      <a16:colId xmlns:a16="http://schemas.microsoft.com/office/drawing/2014/main" val="3892826018"/>
                    </a:ext>
                  </a:extLst>
                </a:gridCol>
                <a:gridCol w="4025423">
                  <a:extLst>
                    <a:ext uri="{9D8B030D-6E8A-4147-A177-3AD203B41FA5}">
                      <a16:colId xmlns:a16="http://schemas.microsoft.com/office/drawing/2014/main" val="3056458746"/>
                    </a:ext>
                  </a:extLst>
                </a:gridCol>
                <a:gridCol w="1816348">
                  <a:extLst>
                    <a:ext uri="{9D8B030D-6E8A-4147-A177-3AD203B41FA5}">
                      <a16:colId xmlns:a16="http://schemas.microsoft.com/office/drawing/2014/main" val="2175457469"/>
                    </a:ext>
                  </a:extLst>
                </a:gridCol>
                <a:gridCol w="1734530">
                  <a:extLst>
                    <a:ext uri="{9D8B030D-6E8A-4147-A177-3AD203B41FA5}">
                      <a16:colId xmlns:a16="http://schemas.microsoft.com/office/drawing/2014/main" val="3026425477"/>
                    </a:ext>
                  </a:extLst>
                </a:gridCol>
                <a:gridCol w="1767259">
                  <a:extLst>
                    <a:ext uri="{9D8B030D-6E8A-4147-A177-3AD203B41FA5}">
                      <a16:colId xmlns:a16="http://schemas.microsoft.com/office/drawing/2014/main" val="3990119410"/>
                    </a:ext>
                  </a:extLst>
                </a:gridCol>
              </a:tblGrid>
              <a:tr h="699184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</a:rPr>
                        <a:t>หมวดค่าธรรมเนียม ค่าปรับ และใบอนุญาต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</a:rPr>
                        <a:t>ค่าธรรมเนียมเก็บและขนมูลฝอย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50,000.00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44,680.00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-5,320.00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60844959"/>
                  </a:ext>
                </a:extLst>
              </a:tr>
              <a:tr h="428619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</a:rPr>
                        <a:t> 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</a:rPr>
                        <a:t>ค่าธรรมเนียมเก็บขนอุจจาระหรือสิ่งปฏิกูล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4,000.00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4,000.00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1448065"/>
                  </a:ext>
                </a:extLst>
              </a:tr>
              <a:tr h="428619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</a:rPr>
                        <a:t> 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</a:rPr>
                        <a:t>ค่าธรรมเนียมเกี่ยวกับทะเบียนพาณิชย์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500.00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850.00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350.00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19937704"/>
                  </a:ext>
                </a:extLst>
              </a:tr>
              <a:tr h="428619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</a:rPr>
                        <a:t> 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</a:rPr>
                        <a:t>ค่าปรับผู้กระทำผิดกฎหมายจราจรทางบก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2,250.00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2,250.00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82435267"/>
                  </a:ext>
                </a:extLst>
              </a:tr>
              <a:tr h="428619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</a:rPr>
                        <a:t> 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</a:rPr>
                        <a:t>ค่าปรับการผิดสัญญา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</a:rPr>
                        <a:t>10,000.00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41,298.00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31,298.00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1869981"/>
                  </a:ext>
                </a:extLst>
              </a:tr>
              <a:tr h="428619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</a:rPr>
                        <a:t> 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</a:rPr>
                        <a:t>ค่าใบอนุญาตประกอบการค้าสำหรับกิจการที่เป็นอันตรายต่อสุขภาพ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</a:rPr>
                        <a:t>3,500.00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</a:rPr>
                        <a:t>2,510.00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-990.00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85391456"/>
                  </a:ext>
                </a:extLst>
              </a:tr>
              <a:tr h="428619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>
                          <a:effectLst/>
                        </a:rPr>
                        <a:t> 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>
                          <a:effectLst/>
                        </a:rPr>
                        <a:t>ค่าใบอนุญาตเกี่ยวกับการควบคุมอาคาร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</a:rPr>
                        <a:t>2,000.00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</a:rPr>
                        <a:t>2,409.92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</a:rPr>
                        <a:t>409.92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87257109"/>
                  </a:ext>
                </a:extLst>
              </a:tr>
              <a:tr h="428619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>
                          <a:effectLst/>
                        </a:rPr>
                        <a:t> 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>
                          <a:effectLst/>
                        </a:rPr>
                        <a:t>ค่าใบอนุญาตเกี่ยวกับการโฆษณาโดยใช้เครื่องขยายเสียง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</a:rPr>
                        <a:t>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</a:rPr>
                        <a:t>90.00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</a:rPr>
                        <a:t>90.00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05330570"/>
                  </a:ext>
                </a:extLst>
              </a:tr>
              <a:tr h="428619"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</a:rPr>
                        <a:t>รวมหมวดค่าธรรมเนียม ค่าปรับ และใบอนุญาต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b="1" u="none" strike="noStrike" dirty="0">
                          <a:effectLst/>
                        </a:rPr>
                        <a:t>70,000.00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b="1" u="none" strike="noStrike" dirty="0">
                          <a:effectLst/>
                        </a:rPr>
                        <a:t>98,087.92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b="1" u="none" strike="noStrike" dirty="0">
                          <a:effectLst/>
                        </a:rPr>
                        <a:t>28,087.92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44484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92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DB7CF0C-9A7A-46B1-8504-4F595177B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4069131" cy="851993"/>
          </a:xfrm>
        </p:spPr>
        <p:txBody>
          <a:bodyPr>
            <a:normAutofit fontScale="90000"/>
          </a:bodyPr>
          <a:lstStyle/>
          <a:p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หมวดรายได้จากทรัพย์สิน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DCC20324-E2EC-4454-BE41-5B8062C5C1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7267596"/>
              </p:ext>
            </p:extLst>
          </p:nvPr>
        </p:nvGraphicFramePr>
        <p:xfrm>
          <a:off x="979715" y="1606731"/>
          <a:ext cx="10254345" cy="3082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7762">
                  <a:extLst>
                    <a:ext uri="{9D8B030D-6E8A-4147-A177-3AD203B41FA5}">
                      <a16:colId xmlns:a16="http://schemas.microsoft.com/office/drawing/2014/main" val="2555994336"/>
                    </a:ext>
                  </a:extLst>
                </a:gridCol>
                <a:gridCol w="3608825">
                  <a:extLst>
                    <a:ext uri="{9D8B030D-6E8A-4147-A177-3AD203B41FA5}">
                      <a16:colId xmlns:a16="http://schemas.microsoft.com/office/drawing/2014/main" val="4071533808"/>
                    </a:ext>
                  </a:extLst>
                </a:gridCol>
                <a:gridCol w="1628372">
                  <a:extLst>
                    <a:ext uri="{9D8B030D-6E8A-4147-A177-3AD203B41FA5}">
                      <a16:colId xmlns:a16="http://schemas.microsoft.com/office/drawing/2014/main" val="2888137093"/>
                    </a:ext>
                  </a:extLst>
                </a:gridCol>
                <a:gridCol w="1555023">
                  <a:extLst>
                    <a:ext uri="{9D8B030D-6E8A-4147-A177-3AD203B41FA5}">
                      <a16:colId xmlns:a16="http://schemas.microsoft.com/office/drawing/2014/main" val="3510803966"/>
                    </a:ext>
                  </a:extLst>
                </a:gridCol>
                <a:gridCol w="1584363">
                  <a:extLst>
                    <a:ext uri="{9D8B030D-6E8A-4147-A177-3AD203B41FA5}">
                      <a16:colId xmlns:a16="http://schemas.microsoft.com/office/drawing/2014/main" val="3655114557"/>
                    </a:ext>
                  </a:extLst>
                </a:gridCol>
              </a:tblGrid>
              <a:tr h="1541418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หมวดรายได้จากทรัพย์สิน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ดอกเบี้ย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100,000.00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76,</a:t>
                      </a:r>
                      <a:r>
                        <a:rPr lang="en-US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777</a:t>
                      </a:r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-23,</a:t>
                      </a:r>
                      <a:r>
                        <a:rPr lang="en-US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222</a:t>
                      </a:r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7026098"/>
                  </a:ext>
                </a:extLst>
              </a:tr>
              <a:tr h="1541418"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รวมหมวดรายได้จากทรัพย์สิน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100,000.00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76,</a:t>
                      </a:r>
                      <a:r>
                        <a:rPr lang="en-US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777</a:t>
                      </a:r>
                      <a:r>
                        <a:rPr lang="th-TH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-23,</a:t>
                      </a:r>
                      <a:r>
                        <a:rPr lang="en-US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222</a:t>
                      </a:r>
                      <a:r>
                        <a:rPr lang="th-TH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09284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49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7949553-80D7-43DC-922A-A743CA53F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6224504" cy="1280890"/>
          </a:xfrm>
        </p:spPr>
        <p:txBody>
          <a:bodyPr/>
          <a:lstStyle/>
          <a:p>
            <a:r>
              <a:rPr lang="th-TH" b="1" dirty="0"/>
              <a:t>หมวดรายได้จากสาธารณูปโภคและการพาณิชย์</a:t>
            </a: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83E7316E-D489-4412-A4D8-B269ECCF35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699459"/>
              </p:ext>
            </p:extLst>
          </p:nvPr>
        </p:nvGraphicFramePr>
        <p:xfrm>
          <a:off x="1423851" y="1905000"/>
          <a:ext cx="10080761" cy="41741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1498">
                  <a:extLst>
                    <a:ext uri="{9D8B030D-6E8A-4147-A177-3AD203B41FA5}">
                      <a16:colId xmlns:a16="http://schemas.microsoft.com/office/drawing/2014/main" val="2833741546"/>
                    </a:ext>
                  </a:extLst>
                </a:gridCol>
                <a:gridCol w="3212214">
                  <a:extLst>
                    <a:ext uri="{9D8B030D-6E8A-4147-A177-3AD203B41FA5}">
                      <a16:colId xmlns:a16="http://schemas.microsoft.com/office/drawing/2014/main" val="4244078877"/>
                    </a:ext>
                  </a:extLst>
                </a:gridCol>
                <a:gridCol w="1600807">
                  <a:extLst>
                    <a:ext uri="{9D8B030D-6E8A-4147-A177-3AD203B41FA5}">
                      <a16:colId xmlns:a16="http://schemas.microsoft.com/office/drawing/2014/main" val="1108854569"/>
                    </a:ext>
                  </a:extLst>
                </a:gridCol>
                <a:gridCol w="1528699">
                  <a:extLst>
                    <a:ext uri="{9D8B030D-6E8A-4147-A177-3AD203B41FA5}">
                      <a16:colId xmlns:a16="http://schemas.microsoft.com/office/drawing/2014/main" val="53959222"/>
                    </a:ext>
                  </a:extLst>
                </a:gridCol>
                <a:gridCol w="1557543">
                  <a:extLst>
                    <a:ext uri="{9D8B030D-6E8A-4147-A177-3AD203B41FA5}">
                      <a16:colId xmlns:a16="http://schemas.microsoft.com/office/drawing/2014/main" val="3621468875"/>
                    </a:ext>
                  </a:extLst>
                </a:gridCol>
              </a:tblGrid>
              <a:tr h="2777643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หมวดรายได้จากสาธารณูปโภค และกิจการพาณิชย์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รายได้จากสาธารณูปโภคและการพาณิชย์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390,000.00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406,74</a:t>
                      </a:r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16,74</a:t>
                      </a:r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56007848"/>
                  </a:ext>
                </a:extLst>
              </a:tr>
              <a:tr h="1396529"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รวมหมวดรายได้จากสาธารณูปโภค และกิจการพาณิชย์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390,000.00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406,74</a:t>
                      </a:r>
                      <a:r>
                        <a:rPr lang="th-TH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0.00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16,74</a:t>
                      </a:r>
                      <a:r>
                        <a:rPr lang="th-TH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0.00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0622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9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CA11595-1BCB-4C95-9492-0716C4D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3938504" cy="825867"/>
          </a:xfrm>
        </p:spPr>
        <p:txBody>
          <a:bodyPr/>
          <a:lstStyle/>
          <a:p>
            <a:r>
              <a:rPr lang="th-TH" b="1" dirty="0"/>
              <a:t>หมวดรายได้เบ็ดเตล็ด</a:t>
            </a: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3613BF1E-75FB-4542-8831-9D20B16193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138571"/>
              </p:ext>
            </p:extLst>
          </p:nvPr>
        </p:nvGraphicFramePr>
        <p:xfrm>
          <a:off x="1557791" y="1917745"/>
          <a:ext cx="8944746" cy="3415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7951">
                  <a:extLst>
                    <a:ext uri="{9D8B030D-6E8A-4147-A177-3AD203B41FA5}">
                      <a16:colId xmlns:a16="http://schemas.microsoft.com/office/drawing/2014/main" val="1335603266"/>
                    </a:ext>
                  </a:extLst>
                </a:gridCol>
                <a:gridCol w="3147936">
                  <a:extLst>
                    <a:ext uri="{9D8B030D-6E8A-4147-A177-3AD203B41FA5}">
                      <a16:colId xmlns:a16="http://schemas.microsoft.com/office/drawing/2014/main" val="2490220706"/>
                    </a:ext>
                  </a:extLst>
                </a:gridCol>
                <a:gridCol w="1420410">
                  <a:extLst>
                    <a:ext uri="{9D8B030D-6E8A-4147-A177-3AD203B41FA5}">
                      <a16:colId xmlns:a16="http://schemas.microsoft.com/office/drawing/2014/main" val="1102069570"/>
                    </a:ext>
                  </a:extLst>
                </a:gridCol>
                <a:gridCol w="1356427">
                  <a:extLst>
                    <a:ext uri="{9D8B030D-6E8A-4147-A177-3AD203B41FA5}">
                      <a16:colId xmlns:a16="http://schemas.microsoft.com/office/drawing/2014/main" val="132335965"/>
                    </a:ext>
                  </a:extLst>
                </a:gridCol>
                <a:gridCol w="1382022">
                  <a:extLst>
                    <a:ext uri="{9D8B030D-6E8A-4147-A177-3AD203B41FA5}">
                      <a16:colId xmlns:a16="http://schemas.microsoft.com/office/drawing/2014/main" val="1456587076"/>
                    </a:ext>
                  </a:extLst>
                </a:gridCol>
              </a:tblGrid>
              <a:tr h="1699419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หมวดรายได้เบ็ดเตล็ด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ค่าขายแบบแปลน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5,000.00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24,000.00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19,000.00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20473028"/>
                  </a:ext>
                </a:extLst>
              </a:tr>
              <a:tr h="1699419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รายได้เบ็ดเตล็ดอื่นๆ</a:t>
                      </a:r>
                    </a:p>
                    <a:p>
                      <a:pPr algn="l" rtl="0" fontAlgn="t"/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 rtl="0" fontAlgn="t"/>
                      <a:r>
                        <a:rPr lang="th-TH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รวมหมวดรายได้เบ็ดเตล็ด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5,000.00</a:t>
                      </a:r>
                    </a:p>
                    <a:p>
                      <a:pPr algn="r" rtl="0" fontAlgn="t"/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r" rtl="0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10,000.00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r" rtl="0" fontAlgn="t"/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56,374.75</a:t>
                      </a:r>
                    </a:p>
                    <a:p>
                      <a:pPr algn="r" rtl="0" fontAlgn="t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r" rtl="0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180,374.75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51,374.75</a:t>
                      </a:r>
                    </a:p>
                    <a:p>
                      <a:pPr algn="r" rtl="0" fontAlgn="t"/>
                      <a:endParaRPr lang="en-US" sz="2800" u="none" strike="noStrike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r" rtl="0" fontAlgn="t"/>
                      <a:r>
                        <a:rPr lang="en-US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170,374.75</a:t>
                      </a:r>
                    </a:p>
                    <a:p>
                      <a:pPr algn="r" rtl="0" fontAlgn="t"/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45068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90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9ABDE79-1912-4FBB-81C3-82D967B87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3841" y="219162"/>
            <a:ext cx="5166412" cy="590736"/>
          </a:xfrm>
        </p:spPr>
        <p:txBody>
          <a:bodyPr>
            <a:normAutofit fontScale="90000"/>
          </a:bodyPr>
          <a:lstStyle/>
          <a:p>
            <a:r>
              <a:rPr lang="th-TH" b="1" dirty="0"/>
              <a:t>หมวดภาษีจัดสรร</a:t>
            </a: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5ED56C7F-B791-426C-8096-E53207C9B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1812440"/>
              </p:ext>
            </p:extLst>
          </p:nvPr>
        </p:nvGraphicFramePr>
        <p:xfrm>
          <a:off x="1306286" y="1045029"/>
          <a:ext cx="10607039" cy="570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2347">
                  <a:extLst>
                    <a:ext uri="{9D8B030D-6E8A-4147-A177-3AD203B41FA5}">
                      <a16:colId xmlns:a16="http://schemas.microsoft.com/office/drawing/2014/main" val="3894492825"/>
                    </a:ext>
                  </a:extLst>
                </a:gridCol>
                <a:gridCol w="3732949">
                  <a:extLst>
                    <a:ext uri="{9D8B030D-6E8A-4147-A177-3AD203B41FA5}">
                      <a16:colId xmlns:a16="http://schemas.microsoft.com/office/drawing/2014/main" val="1055561384"/>
                    </a:ext>
                  </a:extLst>
                </a:gridCol>
                <a:gridCol w="1684380">
                  <a:extLst>
                    <a:ext uri="{9D8B030D-6E8A-4147-A177-3AD203B41FA5}">
                      <a16:colId xmlns:a16="http://schemas.microsoft.com/office/drawing/2014/main" val="3052638788"/>
                    </a:ext>
                  </a:extLst>
                </a:gridCol>
                <a:gridCol w="1608506">
                  <a:extLst>
                    <a:ext uri="{9D8B030D-6E8A-4147-A177-3AD203B41FA5}">
                      <a16:colId xmlns:a16="http://schemas.microsoft.com/office/drawing/2014/main" val="2839511386"/>
                    </a:ext>
                  </a:extLst>
                </a:gridCol>
                <a:gridCol w="1638857">
                  <a:extLst>
                    <a:ext uri="{9D8B030D-6E8A-4147-A177-3AD203B41FA5}">
                      <a16:colId xmlns:a16="http://schemas.microsoft.com/office/drawing/2014/main" val="4088623597"/>
                    </a:ext>
                  </a:extLst>
                </a:gridCol>
              </a:tblGrid>
              <a:tr h="536952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หมวดภาษีจัดสรร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ภาษีและค่าธรรมเนียมรถยนต์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300,000.00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341,881.32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41,881.32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7715992"/>
                  </a:ext>
                </a:extLst>
              </a:tr>
              <a:tr h="536952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ภาษีมูลค่าเพิ่มตาม พ.ร.บ. กำหนดแผนฯ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9,800,000.00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10,536,833.90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736,833.90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29596271"/>
                  </a:ext>
                </a:extLst>
              </a:tr>
              <a:tr h="536952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ภาษีมูลค่าเพิ่มตาม พ.ร.บ. จัดสรรรายได้ฯ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3,100,000.00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3,337,357.20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237,357.20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72335486"/>
                  </a:ext>
                </a:extLst>
              </a:tr>
              <a:tr h="536952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ภาษีธุรกิจเฉพาะ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98,077.01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48,077.01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40514240"/>
                  </a:ext>
                </a:extLst>
              </a:tr>
              <a:tr h="536952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ภาษีสรรพสามิต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6,900,000.00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6,260,809.29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-639,190.71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08668708"/>
                  </a:ext>
                </a:extLst>
              </a:tr>
              <a:tr h="536952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ค่าภาคหลวงแร่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10,000.00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14,113.21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4,113.21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77723786"/>
                  </a:ext>
                </a:extLst>
              </a:tr>
              <a:tr h="536952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ค่าภาคหลวงปิโตรเลียม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80,000.00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73,083.57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-6,916.43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47748805"/>
                  </a:ext>
                </a:extLst>
              </a:tr>
              <a:tr h="875904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ค่าธรรมเนียมจดทะเบียนสิทธิและนิติกรรมตามประมวลกฎหมายที่ดิน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90,000.00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164,957.00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74,957.00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4883612"/>
                  </a:ext>
                </a:extLst>
              </a:tr>
              <a:tr h="536952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ภาษีจัดสรรอื่นๆ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7,734.60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-142,265.40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84592295"/>
                  </a:ext>
                </a:extLst>
              </a:tr>
              <a:tr h="536952"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รวมหมวดภาษีจัดสรร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20,480,000.00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20,834,847.10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354,847.10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72161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40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B257255-795F-4846-942D-03D353CF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160" y="276490"/>
            <a:ext cx="2749784" cy="695239"/>
          </a:xfrm>
        </p:spPr>
        <p:txBody>
          <a:bodyPr/>
          <a:lstStyle/>
          <a:p>
            <a:r>
              <a:rPr lang="th-TH" b="1" dirty="0"/>
              <a:t>หมวดเงินอุดหนุน</a:t>
            </a: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E5648506-5B17-49A3-8B93-FFC98BA91A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140460"/>
              </p:ext>
            </p:extLst>
          </p:nvPr>
        </p:nvGraphicFramePr>
        <p:xfrm>
          <a:off x="687388" y="1319349"/>
          <a:ext cx="11082246" cy="4914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9367">
                  <a:extLst>
                    <a:ext uri="{9D8B030D-6E8A-4147-A177-3AD203B41FA5}">
                      <a16:colId xmlns:a16="http://schemas.microsoft.com/office/drawing/2014/main" val="3439871400"/>
                    </a:ext>
                  </a:extLst>
                </a:gridCol>
                <a:gridCol w="3900191">
                  <a:extLst>
                    <a:ext uri="{9D8B030D-6E8A-4147-A177-3AD203B41FA5}">
                      <a16:colId xmlns:a16="http://schemas.microsoft.com/office/drawing/2014/main" val="2094859361"/>
                    </a:ext>
                  </a:extLst>
                </a:gridCol>
                <a:gridCol w="1759840">
                  <a:extLst>
                    <a:ext uri="{9D8B030D-6E8A-4147-A177-3AD203B41FA5}">
                      <a16:colId xmlns:a16="http://schemas.microsoft.com/office/drawing/2014/main" val="3085993508"/>
                    </a:ext>
                  </a:extLst>
                </a:gridCol>
                <a:gridCol w="1680568">
                  <a:extLst>
                    <a:ext uri="{9D8B030D-6E8A-4147-A177-3AD203B41FA5}">
                      <a16:colId xmlns:a16="http://schemas.microsoft.com/office/drawing/2014/main" val="2422292605"/>
                    </a:ext>
                  </a:extLst>
                </a:gridCol>
                <a:gridCol w="1712280">
                  <a:extLst>
                    <a:ext uri="{9D8B030D-6E8A-4147-A177-3AD203B41FA5}">
                      <a16:colId xmlns:a16="http://schemas.microsoft.com/office/drawing/2014/main" val="4221251814"/>
                    </a:ext>
                  </a:extLst>
                </a:gridCol>
              </a:tblGrid>
              <a:tr h="2450471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หมวดเงินอุดหนุนทั่วไป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เงินอุดหนุนทั่วไป สำหรับดำเนินการตามอำนาจหน้าที่และภารกิจถ่ายโอนเลือกทำ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31,000,000.00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31,031,414.74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31,414.74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50650657"/>
                  </a:ext>
                </a:extLst>
              </a:tr>
              <a:tr h="1232035"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รวมหมวดเงินอุดหนุนทั่วไป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31,000,000.00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31,031,414.74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31,414.74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22402256"/>
                  </a:ext>
                </a:extLst>
              </a:tr>
              <a:tr h="1232035"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th-TH" sz="2800" b="1" u="none" strike="noStrike" dirty="0">
                          <a:solidFill>
                            <a:schemeClr val="accent2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รวมทั้งหมด</a:t>
                      </a:r>
                      <a:endParaRPr lang="th-TH" sz="2800" b="1" i="0" u="none" strike="noStrike" dirty="0">
                        <a:solidFill>
                          <a:schemeClr val="accent2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52,081,100.00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3000" u="sng" strike="noStrike" dirty="0">
                          <a:solidFill>
                            <a:schemeClr val="accent2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52,6</a:t>
                      </a:r>
                      <a:r>
                        <a:rPr lang="en-US" sz="3000" u="sng" strike="noStrike" dirty="0">
                          <a:solidFill>
                            <a:schemeClr val="accent2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43,477</a:t>
                      </a:r>
                      <a:r>
                        <a:rPr lang="th-TH" sz="3000" u="sng" strike="noStrike" dirty="0">
                          <a:solidFill>
                            <a:schemeClr val="accent2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3000" u="sng" strike="noStrike" dirty="0">
                          <a:solidFill>
                            <a:schemeClr val="accent2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  <a:endParaRPr lang="th-TH" sz="3200" b="1" i="0" u="sng" strike="noStrike" dirty="0">
                        <a:solidFill>
                          <a:schemeClr val="accent2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62,377</a:t>
                      </a:r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454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89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ช่อ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145</TotalTime>
  <Words>415</Words>
  <Application>Microsoft Office PowerPoint</Application>
  <PresentationFormat>แบบจอกว้าง</PresentationFormat>
  <Paragraphs>182</Paragraphs>
  <Slides>8</Slides>
  <Notes>0</Notes>
  <HiddenSlides>0</HiddenSlides>
  <MMClips>0</MMClips>
  <ScaleCrop>false</ScaleCrop>
  <HeadingPairs>
    <vt:vector size="4" baseType="variant"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</vt:i4>
      </vt:variant>
    </vt:vector>
  </HeadingPairs>
  <TitlesOfParts>
    <vt:vector size="9" baseType="lpstr">
      <vt:lpstr>ช่อ</vt:lpstr>
      <vt:lpstr>เทศบาลตำบลโนนศิลา</vt:lpstr>
      <vt:lpstr>ด้านรายรับ</vt:lpstr>
      <vt:lpstr>หมวดค่าธรรมเนียม ค่าปรับและใบอนุญาต</vt:lpstr>
      <vt:lpstr>หมวดรายได้จากทรัพย์สิน </vt:lpstr>
      <vt:lpstr>หมวดรายได้จากสาธารณูปโภคและการพาณิชย์</vt:lpstr>
      <vt:lpstr>หมวดรายได้เบ็ดเตล็ด</vt:lpstr>
      <vt:lpstr>หมวดภาษีจัดสรร</vt:lpstr>
      <vt:lpstr>หมวดเงินอุดหนุน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เทศบาลตำบลโนนศิลา</dc:title>
  <dc:creator>user</dc:creator>
  <cp:lastModifiedBy>ผู้ใช้ที่ไม่รู้จัก</cp:lastModifiedBy>
  <cp:revision>9</cp:revision>
  <cp:lastPrinted>2021-10-08T03:51:36Z</cp:lastPrinted>
  <dcterms:created xsi:type="dcterms:W3CDTF">2021-10-01T07:52:31Z</dcterms:created>
  <dcterms:modified xsi:type="dcterms:W3CDTF">2022-02-04T04:12:58Z</dcterms:modified>
</cp:coreProperties>
</file>