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2" r:id="rId15"/>
    <p:sldId id="263" r:id="rId1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293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72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8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2935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4850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9061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6650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847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775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22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872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78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275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099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346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F6DF-786C-412C-AFFA-31FBE0D2B567}" type="datetimeFigureOut">
              <a:rPr lang="th-TH" smtClean="0"/>
              <a:t>04/02/65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662207-FC59-4E0D-9F83-B104A76540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092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5BE6E9F-22F4-408F-8EF3-65999F06D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0789" y="182879"/>
            <a:ext cx="2574766" cy="923838"/>
          </a:xfrm>
        </p:spPr>
        <p:txBody>
          <a:bodyPr>
            <a:normAutofit fontScale="90000"/>
          </a:bodyPr>
          <a:lstStyle/>
          <a:p>
            <a:r>
              <a:rPr lang="th-TH" sz="3600" b="1" dirty="0"/>
              <a:t>ด้านรายจ่าย</a:t>
            </a:r>
            <a:br>
              <a:rPr lang="th-TH" sz="3600" dirty="0"/>
            </a:br>
            <a:r>
              <a:rPr lang="th-TH" sz="3600" b="1" dirty="0"/>
              <a:t>งบกลาง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6DFF5BC9-CAC4-4CEC-A1F7-45CE0B4F2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2196" y="1315722"/>
            <a:ext cx="8915399" cy="1126283"/>
          </a:xfrm>
        </p:spPr>
        <p:txBody>
          <a:bodyPr/>
          <a:lstStyle/>
          <a:p>
            <a:endParaRPr lang="th-TH" dirty="0"/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AA52811-D5F8-4DEA-9CB9-541F5B6FF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45521"/>
              </p:ext>
            </p:extLst>
          </p:nvPr>
        </p:nvGraphicFramePr>
        <p:xfrm>
          <a:off x="1528354" y="1106717"/>
          <a:ext cx="9980023" cy="5412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270">
                  <a:extLst>
                    <a:ext uri="{9D8B030D-6E8A-4147-A177-3AD203B41FA5}">
                      <a16:colId xmlns:a16="http://schemas.microsoft.com/office/drawing/2014/main" val="2625246158"/>
                    </a:ext>
                  </a:extLst>
                </a:gridCol>
                <a:gridCol w="166261">
                  <a:extLst>
                    <a:ext uri="{9D8B030D-6E8A-4147-A177-3AD203B41FA5}">
                      <a16:colId xmlns:a16="http://schemas.microsoft.com/office/drawing/2014/main" val="2515481881"/>
                    </a:ext>
                  </a:extLst>
                </a:gridCol>
                <a:gridCol w="76821">
                  <a:extLst>
                    <a:ext uri="{9D8B030D-6E8A-4147-A177-3AD203B41FA5}">
                      <a16:colId xmlns:a16="http://schemas.microsoft.com/office/drawing/2014/main" val="2834440564"/>
                    </a:ext>
                  </a:extLst>
                </a:gridCol>
                <a:gridCol w="1529110">
                  <a:extLst>
                    <a:ext uri="{9D8B030D-6E8A-4147-A177-3AD203B41FA5}">
                      <a16:colId xmlns:a16="http://schemas.microsoft.com/office/drawing/2014/main" val="3111643616"/>
                    </a:ext>
                  </a:extLst>
                </a:gridCol>
                <a:gridCol w="166261">
                  <a:extLst>
                    <a:ext uri="{9D8B030D-6E8A-4147-A177-3AD203B41FA5}">
                      <a16:colId xmlns:a16="http://schemas.microsoft.com/office/drawing/2014/main" val="1335187998"/>
                    </a:ext>
                  </a:extLst>
                </a:gridCol>
                <a:gridCol w="1602152">
                  <a:extLst>
                    <a:ext uri="{9D8B030D-6E8A-4147-A177-3AD203B41FA5}">
                      <a16:colId xmlns:a16="http://schemas.microsoft.com/office/drawing/2014/main" val="4263135622"/>
                    </a:ext>
                  </a:extLst>
                </a:gridCol>
                <a:gridCol w="1451006">
                  <a:extLst>
                    <a:ext uri="{9D8B030D-6E8A-4147-A177-3AD203B41FA5}">
                      <a16:colId xmlns:a16="http://schemas.microsoft.com/office/drawing/2014/main" val="1129689587"/>
                    </a:ext>
                  </a:extLst>
                </a:gridCol>
                <a:gridCol w="37876">
                  <a:extLst>
                    <a:ext uri="{9D8B030D-6E8A-4147-A177-3AD203B41FA5}">
                      <a16:colId xmlns:a16="http://schemas.microsoft.com/office/drawing/2014/main" val="112850475"/>
                    </a:ext>
                  </a:extLst>
                </a:gridCol>
                <a:gridCol w="1701556">
                  <a:extLst>
                    <a:ext uri="{9D8B030D-6E8A-4147-A177-3AD203B41FA5}">
                      <a16:colId xmlns:a16="http://schemas.microsoft.com/office/drawing/2014/main" val="4257258696"/>
                    </a:ext>
                  </a:extLst>
                </a:gridCol>
                <a:gridCol w="1940710">
                  <a:extLst>
                    <a:ext uri="{9D8B030D-6E8A-4147-A177-3AD203B41FA5}">
                      <a16:colId xmlns:a16="http://schemas.microsoft.com/office/drawing/2014/main" val="2227838650"/>
                    </a:ext>
                  </a:extLst>
                </a:gridCol>
              </a:tblGrid>
              <a:tr h="310889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เดือนตุลาคม</a:t>
                      </a:r>
                      <a:r>
                        <a:rPr lang="en-US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2563</a:t>
                      </a:r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ถึงเดือนกันยายน</a:t>
                      </a:r>
                      <a:r>
                        <a:rPr lang="en-US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2564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220639"/>
                  </a:ext>
                </a:extLst>
              </a:tr>
              <a:tr h="344664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extLst>
                  <a:ext uri="{0D108BD9-81ED-4DB2-BD59-A6C34878D82A}">
                    <a16:rowId xmlns:a16="http://schemas.microsoft.com/office/drawing/2014/main" val="3002669536"/>
                  </a:ext>
                </a:extLst>
              </a:tr>
              <a:tr h="5668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u="none" strike="noStrike" dirty="0">
                          <a:effectLst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 </a:t>
                      </a:r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 </a:t>
                      </a:r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หมวดรายจ่าย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ประเภทรายจ่าย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ประมาณการ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รวมจ่ายจริง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2791685859"/>
                  </a:ext>
                </a:extLst>
              </a:tr>
              <a:tr h="344664">
                <a:tc rowSpan="11">
                  <a:txBody>
                    <a:bodyPr/>
                    <a:lstStyle/>
                    <a:p>
                      <a:pPr algn="l" rtl="0" fontAlgn="t"/>
                      <a:r>
                        <a:rPr lang="th-TH" sz="2000" u="none" strike="noStrike" dirty="0">
                          <a:effectLst/>
                        </a:rPr>
                        <a:t>งบกลาง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rowSpan="10"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งบกลาง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rowSpan="10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ค่าชำระหนี้เงินต้น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1,050,000.00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1,050,000.00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1414078993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ค่าชำระดอกเบี้ย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360,000.00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251,266.92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1695886346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เงินสมทบกองทุนประกันสังคม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324,187.00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217,780.00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1879667397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เงินสมทบกองทุนเงินทดแทน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20,000.00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14,600.00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4121478068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เบี้ยยังชีพผู้สูงอายุ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10,284,000.00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10,280,200.00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527021634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เบี้ยยังชีพคนพิการ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2,933,200.00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2,930,800.00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488732149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เบี้ยยังชีพผู้ป่วยเอดส์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96,000.00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90,000.00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2204908300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สำรองจ่าย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706,847.00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693,184.94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689928655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รายจ่ายตามข้อผูกพัน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181,450.00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150,000.00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2945871443"/>
                  </a:ext>
                </a:extLst>
              </a:tr>
              <a:tr h="68241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3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เงินสมทบกองทุนบำเหน็จบำนาญข้าราชการส่วนท้องถิ่น (กบท.)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632,433.00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632,433.00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extLst>
                  <a:ext uri="{0D108BD9-81ED-4DB2-BD59-A6C34878D82A}">
                    <a16:rowId xmlns:a16="http://schemas.microsoft.com/office/drawing/2014/main" val="4197021016"/>
                  </a:ext>
                </a:extLst>
              </a:tr>
              <a:tr h="34466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b"/>
                </a:tc>
                <a:tc gridSpan="8"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            รวม งบกลาง       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16,588,117.00        16,310,264.86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38" marR="6238" marT="6238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29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35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2345C7-2E85-465E-8F66-AC7E102F2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F2553C3-8D8D-433A-97F9-094484E2E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645116"/>
              </p:ext>
            </p:extLst>
          </p:nvPr>
        </p:nvGraphicFramePr>
        <p:xfrm>
          <a:off x="1998617" y="624110"/>
          <a:ext cx="9505996" cy="5609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4674">
                  <a:extLst>
                    <a:ext uri="{9D8B030D-6E8A-4147-A177-3AD203B41FA5}">
                      <a16:colId xmlns:a16="http://schemas.microsoft.com/office/drawing/2014/main" val="1863957155"/>
                    </a:ext>
                  </a:extLst>
                </a:gridCol>
                <a:gridCol w="4194526">
                  <a:extLst>
                    <a:ext uri="{9D8B030D-6E8A-4147-A177-3AD203B41FA5}">
                      <a16:colId xmlns:a16="http://schemas.microsoft.com/office/drawing/2014/main" val="386416216"/>
                    </a:ext>
                  </a:extLst>
                </a:gridCol>
                <a:gridCol w="1476103">
                  <a:extLst>
                    <a:ext uri="{9D8B030D-6E8A-4147-A177-3AD203B41FA5}">
                      <a16:colId xmlns:a16="http://schemas.microsoft.com/office/drawing/2014/main" val="233258528"/>
                    </a:ext>
                  </a:extLst>
                </a:gridCol>
                <a:gridCol w="1711234">
                  <a:extLst>
                    <a:ext uri="{9D8B030D-6E8A-4147-A177-3AD203B41FA5}">
                      <a16:colId xmlns:a16="http://schemas.microsoft.com/office/drawing/2014/main" val="162022715"/>
                    </a:ext>
                  </a:extLst>
                </a:gridCol>
                <a:gridCol w="1289459">
                  <a:extLst>
                    <a:ext uri="{9D8B030D-6E8A-4147-A177-3AD203B41FA5}">
                      <a16:colId xmlns:a16="http://schemas.microsoft.com/office/drawing/2014/main" val="3322529523"/>
                    </a:ext>
                  </a:extLst>
                </a:gridCol>
              </a:tblGrid>
              <a:tr h="5574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แผนงานการศึกษา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7632322"/>
                  </a:ext>
                </a:extLst>
              </a:tr>
              <a:tr h="557494"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ค่าที่ดินและสิ่งก่อสร้าง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8683119"/>
                  </a:ext>
                </a:extLst>
              </a:tr>
              <a:tr h="5574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ชื่อโครงการ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3517815"/>
                  </a:ext>
                </a:extLst>
              </a:tr>
              <a:tr h="5574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อนุมัติตามเทศฯ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4047158"/>
                  </a:ext>
                </a:extLst>
              </a:tr>
              <a:tr h="5574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ค่าใช้จ่ายซ่อมแซมอาคารเรียน โรงเรียนอนุบาล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150,000.00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150,000.00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เบิกตัดปีไว้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3499401"/>
                  </a:ext>
                </a:extLst>
              </a:tr>
              <a:tr h="5574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8995184"/>
                  </a:ext>
                </a:extLst>
              </a:tr>
              <a:tr h="5574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ปรับปรุงต่อเติมห้องทำงานกองการศึกษา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66,500.00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66,500.00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138829"/>
                  </a:ext>
                </a:extLst>
              </a:tr>
              <a:tr h="557494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6823148"/>
                  </a:ext>
                </a:extLst>
              </a:tr>
              <a:tr h="574915"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รวมงบประมาณ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</a:t>
                      </a:r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216,500.00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649771"/>
                  </a:ext>
                </a:extLst>
              </a:tr>
              <a:tr h="574915"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4438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51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DBEDCA5-E9B9-44A9-8089-01AD5322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222" y="454014"/>
            <a:ext cx="2697533" cy="1086175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ค่าออกแบบ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E619325-9638-4D09-8554-82E807457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880" y="1540189"/>
            <a:ext cx="8915400" cy="3777622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งบประมาณตั้งไว้ตามเทศบัญญัติ   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50,000 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โครงการจ้างออกแบบสวนสาธารณ/ลานออกกำลังกาย ณ หนองโสกช้างตาย   จำนวนเงิน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40,000  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</p:txBody>
      </p:sp>
    </p:spTree>
    <p:extLst>
      <p:ext uri="{BB962C8B-B14F-4D97-AF65-F5344CB8AC3E}">
        <p14:creationId xmlns:p14="http://schemas.microsoft.com/office/powerpoint/2010/main" val="23420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BCFB589-33A1-4D3E-8416-168E3740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81" y="221704"/>
            <a:ext cx="6211440" cy="640445"/>
          </a:xfrm>
        </p:spPr>
        <p:txBody>
          <a:bodyPr/>
          <a:lstStyle/>
          <a:p>
            <a:r>
              <a:rPr lang="th-TH" dirty="0"/>
              <a:t>โครงการเงินกันในปี </a:t>
            </a:r>
            <a:r>
              <a:rPr lang="en-US" sz="2400" dirty="0"/>
              <a:t>2563 </a:t>
            </a:r>
            <a:r>
              <a:rPr lang="th-TH" dirty="0"/>
              <a:t>ที่มาดำเนินการในปี </a:t>
            </a:r>
            <a:r>
              <a:rPr lang="en-US" sz="2400" dirty="0"/>
              <a:t>2564</a:t>
            </a:r>
            <a:endParaRPr lang="th-TH" sz="24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2A6C3EE-BB2C-42E9-812B-C5C5DBF4E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264555"/>
            <a:ext cx="10183586" cy="4731296"/>
          </a:xfrm>
        </p:spPr>
        <p:txBody>
          <a:bodyPr>
            <a:normAutofit lnSpcReduction="10000"/>
          </a:bodyPr>
          <a:lstStyle/>
          <a:p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โครงการค้างจ่ายตามเทศฯ ปี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63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 คสล.สายดอนปู่ตาบ้านคำคา ม.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จำนวนเงิน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83,000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เบิกจ่าย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79,000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 คสล.สายกลางบ้านโนนศิลา – วัดบ้านโนนศิลา จำนวนเงิน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470,000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 คสล.สายกลางบ้านม่วงคำ ม.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–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บ้านใหม่ชัยมงคล (สาย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กส.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3181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จำนวนเงิน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220,000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 คสล.สายกลางบ้านโคกก่อง หมู่ที่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(สายเทศบาล) จำนวนเงิน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150,000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 คสล.สายหนองยาง – โคกก่อง หมู่ที่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(อบจ.กส.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3066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จำนวนเงิน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276,000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22876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E6D853-7C12-435A-8D99-6D6B7B039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839" y="101595"/>
            <a:ext cx="8911687" cy="1280890"/>
          </a:xfrm>
        </p:spPr>
        <p:txBody>
          <a:bodyPr/>
          <a:lstStyle/>
          <a:p>
            <a:r>
              <a:rPr lang="th-TH" b="1" dirty="0"/>
              <a:t>โครงการกันเงินอุดหนุนเฉพาะกิจของปี </a:t>
            </a:r>
            <a:r>
              <a:rPr lang="en-US" sz="2400" b="1" dirty="0"/>
              <a:t>2563</a:t>
            </a:r>
            <a:r>
              <a:rPr lang="en-US" b="1" dirty="0"/>
              <a:t> </a:t>
            </a:r>
            <a:r>
              <a:rPr lang="th-TH" b="1" dirty="0"/>
              <a:t>ที่มาดำเนินการในปี </a:t>
            </a:r>
            <a:r>
              <a:rPr lang="en-US" sz="2400" b="1" dirty="0"/>
              <a:t>2564</a:t>
            </a:r>
            <a:endParaRPr lang="th-TH" sz="2400" b="1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1BB12BD-3D47-4FBF-9513-A51F9E7C0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127760"/>
            <a:ext cx="9452066" cy="4632960"/>
          </a:xfrm>
        </p:spPr>
        <p:txBody>
          <a:bodyPr>
            <a:normAutofit lnSpcReduction="10000"/>
          </a:bodyPr>
          <a:lstStyle/>
          <a:p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โครงการเงินอุดหนุนเฉพาะกิจที่กันมาจากปี </a:t>
            </a:r>
            <a:r>
              <a:rPr lang="en-US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2563 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มาดำเนินการในปี </a:t>
            </a:r>
            <a:r>
              <a:rPr lang="en-US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2564 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</a:t>
            </a:r>
            <a:r>
              <a:rPr lang="en-US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</a:p>
          <a:p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โครงการขุดลอกแหล่งน้ำหนองหิน ม.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339,100 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โครงการขุดลอกลำห้วยวังใหญ่ ม.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122,500 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โครงการขุดลอกหนองสาธารณโสกช้างตาย งบประมาณ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716,200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เบิกจ่าย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712,000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โครงการปรับปรุงถนนคอนกรีตสายโคกก่อง-คำคา งบประมาณ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1,849,200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เบิกจ่าย </a:t>
            </a:r>
            <a:r>
              <a:rPr 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1,388,000 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0" indent="0">
              <a:buNone/>
            </a:pP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0859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533D2C-1B7E-4713-8505-CF65B403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1406" y="388979"/>
            <a:ext cx="7961864" cy="773615"/>
          </a:xfrm>
        </p:spPr>
        <p:txBody>
          <a:bodyPr>
            <a:normAutofit/>
          </a:bodyPr>
          <a:lstStyle/>
          <a:p>
            <a:r>
              <a:rPr lang="th-TH" sz="4000" b="1" dirty="0"/>
              <a:t>โครงการกันเงินตามเทศบัญญัติ ปี </a:t>
            </a:r>
            <a:r>
              <a:rPr lang="en-US" sz="2800" b="1" dirty="0"/>
              <a:t>64</a:t>
            </a:r>
            <a:r>
              <a:rPr lang="en-US" sz="4000" b="1" dirty="0"/>
              <a:t> </a:t>
            </a:r>
            <a:r>
              <a:rPr lang="th-TH" sz="4000" b="1" dirty="0"/>
              <a:t>จำนวน 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en-US" sz="4000" b="1" dirty="0"/>
              <a:t>  </a:t>
            </a:r>
            <a:r>
              <a:rPr lang="th-TH" sz="4000" b="1" dirty="0"/>
              <a:t>โครงการ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6B27A1E-EB7F-4ACD-BA16-9BA81E311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692" y="154018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.โครงการปรับปรุงถนนคอนกรีตเสริมเหล็ก สายข้างวัดไชยศรี บ้านแก  งบประมาณ 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50,000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0" indent="0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โครงการก่อสร้างถนนลำเลียงผลผลิตทางการเกษตร บ้านดงสวาง งบประมาณ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97,000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0" indent="0">
              <a:buNone/>
            </a:pP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โครงการปรับปรุงโรงเรียนอนุบาล งบประมาณ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150,000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รวมงบประมาณ  </a:t>
            </a:r>
            <a:r>
              <a:rPr lang="en-US" sz="36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297,000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</p:txBody>
      </p:sp>
    </p:spTree>
    <p:extLst>
      <p:ext uri="{BB962C8B-B14F-4D97-AF65-F5344CB8AC3E}">
        <p14:creationId xmlns:p14="http://schemas.microsoft.com/office/powerpoint/2010/main" val="90574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FD95EF0-7119-4519-8420-BB7CB3D20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468" y="30633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/>
              <a:t>โครงการกันเงินอุดหนุนเฉพาะกิจ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30A21F9-6DCA-4F88-BC5F-22DD4015B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587223"/>
            <a:ext cx="8915400" cy="377762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โครงการก่อสร้างโบสถ์กลางน้ำวัดกลางมาลัย จำนวนเงิน 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4,331,250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โครงการก่อสร้างถนนคอนกรีตเสริมเหล็ก บ้านโคกก่อง ม.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914,000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โครงการก่อสร้างถนนคอนกรีตเสริมเหล็กบ้านม่วงคำ (คุ้มหนองแซง) งบประมาณ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660,000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</p:txBody>
      </p:sp>
    </p:spTree>
    <p:extLst>
      <p:ext uri="{BB962C8B-B14F-4D97-AF65-F5344CB8AC3E}">
        <p14:creationId xmlns:p14="http://schemas.microsoft.com/office/powerpoint/2010/main" val="63550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22EC0AD-D5A8-4A55-8628-4D833DBE3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08" y="156753"/>
            <a:ext cx="2318709" cy="799741"/>
          </a:xfrm>
        </p:spPr>
        <p:txBody>
          <a:bodyPr/>
          <a:lstStyle/>
          <a:p>
            <a:r>
              <a:rPr lang="th-TH" b="1" dirty="0"/>
              <a:t>งบบุคลากร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2007ADC4-BFC0-4987-8EDC-338DB0BC2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761365"/>
              </p:ext>
            </p:extLst>
          </p:nvPr>
        </p:nvGraphicFramePr>
        <p:xfrm>
          <a:off x="1269857" y="1154638"/>
          <a:ext cx="10434462" cy="5546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8092">
                  <a:extLst>
                    <a:ext uri="{9D8B030D-6E8A-4147-A177-3AD203B41FA5}">
                      <a16:colId xmlns:a16="http://schemas.microsoft.com/office/drawing/2014/main" val="3036875688"/>
                    </a:ext>
                  </a:extLst>
                </a:gridCol>
                <a:gridCol w="184071">
                  <a:extLst>
                    <a:ext uri="{9D8B030D-6E8A-4147-A177-3AD203B41FA5}">
                      <a16:colId xmlns:a16="http://schemas.microsoft.com/office/drawing/2014/main" val="2139049040"/>
                    </a:ext>
                  </a:extLst>
                </a:gridCol>
                <a:gridCol w="1945289">
                  <a:extLst>
                    <a:ext uri="{9D8B030D-6E8A-4147-A177-3AD203B41FA5}">
                      <a16:colId xmlns:a16="http://schemas.microsoft.com/office/drawing/2014/main" val="2559100365"/>
                    </a:ext>
                  </a:extLst>
                </a:gridCol>
                <a:gridCol w="3431420">
                  <a:extLst>
                    <a:ext uri="{9D8B030D-6E8A-4147-A177-3AD203B41FA5}">
                      <a16:colId xmlns:a16="http://schemas.microsoft.com/office/drawing/2014/main" val="2533168686"/>
                    </a:ext>
                  </a:extLst>
                </a:gridCol>
                <a:gridCol w="1840703">
                  <a:extLst>
                    <a:ext uri="{9D8B030D-6E8A-4147-A177-3AD203B41FA5}">
                      <a16:colId xmlns:a16="http://schemas.microsoft.com/office/drawing/2014/main" val="878147222"/>
                    </a:ext>
                  </a:extLst>
                </a:gridCol>
                <a:gridCol w="1844887">
                  <a:extLst>
                    <a:ext uri="{9D8B030D-6E8A-4147-A177-3AD203B41FA5}">
                      <a16:colId xmlns:a16="http://schemas.microsoft.com/office/drawing/2014/main" val="144370753"/>
                    </a:ext>
                  </a:extLst>
                </a:gridCol>
              </a:tblGrid>
              <a:tr h="337763">
                <a:tc rowSpan="12">
                  <a:txBody>
                    <a:bodyPr/>
                    <a:lstStyle/>
                    <a:p>
                      <a:pPr algn="l" rtl="0" fontAlgn="t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งบบุคลากร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เงินเดือน (ฝ่ายการเมือง)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เงินเดือนนายก/รองนายก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325,520.00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302,843.00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440632104"/>
                  </a:ext>
                </a:extLst>
              </a:tr>
              <a:tr h="66890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เงินค่าตอบแทนประจำตำแหน่งนายก/รองนายก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51,420.00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9364592"/>
                  </a:ext>
                </a:extLst>
              </a:tr>
              <a:tr h="50664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เงินค่าตอบแทนพิเศษนายก/รองนายก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51,420.00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6636933"/>
                  </a:ext>
                </a:extLst>
              </a:tr>
              <a:tr h="100004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เงินค่าตอบแทนเลขานุการ/ที่ปรึกษานายกเทศมนตรี นายกองค์การบริหารส่วนตำบล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88,720.00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74,254.00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535863216"/>
                  </a:ext>
                </a:extLst>
              </a:tr>
              <a:tr h="66890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เงินค่าตอบแทนสมาชิกสภาองค์กรปกครองส่วนท้องถิ่น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1,232,650.00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1,208,430.00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35760708"/>
                  </a:ext>
                </a:extLst>
              </a:tr>
              <a:tr h="3377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rowSpan="6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เงินเดือน (ฝ่ายประจำ)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เงินเดือนพนักงาน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8,810,420.00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8,719,530.00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1520842442"/>
                  </a:ext>
                </a:extLst>
              </a:tr>
              <a:tr h="3377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เงินเพิ่มต่าง ๆ ของพนักงาน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111,300.00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98,400.00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4284075946"/>
                  </a:ext>
                </a:extLst>
              </a:tr>
              <a:tr h="3377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เงินประจำตำแหน่ง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306,000.00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270,000.00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2352268239"/>
                  </a:ext>
                </a:extLst>
              </a:tr>
              <a:tr h="3377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ค่าตอบแทนพนักงานจ้าง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6,703,942.00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6,611,312.00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4282185591"/>
                  </a:ext>
                </a:extLst>
              </a:tr>
              <a:tr h="3377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เงินเพิ่มต่าง ๆของพนักงานจ้าง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580,220.00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525,210.00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3054353382"/>
                  </a:ext>
                </a:extLst>
              </a:tr>
              <a:tr h="3377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เงินวิทยฐานะ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315,000.00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311,500.00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extLst>
                  <a:ext uri="{0D108BD9-81ED-4DB2-BD59-A6C34878D82A}">
                    <a16:rowId xmlns:a16="http://schemas.microsoft.com/office/drawing/2014/main" val="1781411982"/>
                  </a:ext>
                </a:extLst>
              </a:tr>
              <a:tr h="3377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b"/>
                </a:tc>
                <a:tc gridSpan="4"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       รวม งบบุคลากร        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18,593,772.00        18,224,319.00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094" marR="6094" marT="6094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64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85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6C0F6D1-E0E0-45A8-80F3-3FC3DD01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12" y="362853"/>
            <a:ext cx="1835383" cy="773616"/>
          </a:xfrm>
        </p:spPr>
        <p:txBody>
          <a:bodyPr>
            <a:normAutofit fontScale="90000"/>
          </a:bodyPr>
          <a:lstStyle/>
          <a:p>
            <a:r>
              <a:rPr lang="th-TH" sz="4000" b="1" dirty="0"/>
              <a:t>งบดำเนินงาน</a:t>
            </a:r>
            <a:br>
              <a:rPr lang="th-TH" dirty="0"/>
            </a:br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78A37385-5495-4FEB-B798-B9E79E423E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94669"/>
              </p:ext>
            </p:extLst>
          </p:nvPr>
        </p:nvGraphicFramePr>
        <p:xfrm>
          <a:off x="1214974" y="1441269"/>
          <a:ext cx="9762052" cy="4646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5290">
                  <a:extLst>
                    <a:ext uri="{9D8B030D-6E8A-4147-A177-3AD203B41FA5}">
                      <a16:colId xmlns:a16="http://schemas.microsoft.com/office/drawing/2014/main" val="3732641811"/>
                    </a:ext>
                  </a:extLst>
                </a:gridCol>
                <a:gridCol w="3696973">
                  <a:extLst>
                    <a:ext uri="{9D8B030D-6E8A-4147-A177-3AD203B41FA5}">
                      <a16:colId xmlns:a16="http://schemas.microsoft.com/office/drawing/2014/main" val="837373529"/>
                    </a:ext>
                  </a:extLst>
                </a:gridCol>
                <a:gridCol w="1982642">
                  <a:extLst>
                    <a:ext uri="{9D8B030D-6E8A-4147-A177-3AD203B41FA5}">
                      <a16:colId xmlns:a16="http://schemas.microsoft.com/office/drawing/2014/main" val="301784564"/>
                    </a:ext>
                  </a:extLst>
                </a:gridCol>
                <a:gridCol w="1987147">
                  <a:extLst>
                    <a:ext uri="{9D8B030D-6E8A-4147-A177-3AD203B41FA5}">
                      <a16:colId xmlns:a16="http://schemas.microsoft.com/office/drawing/2014/main" val="3953380001"/>
                    </a:ext>
                  </a:extLst>
                </a:gridCol>
              </a:tblGrid>
              <a:tr h="971259">
                <a:tc rowSpan="5"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ค่าตอบแทนผู้ปฏิบัติราชการอันเป็นประโยชน์แก่องค์กรปกครองส่วนท้องถิ่น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461,200.00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391,969.50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189778028"/>
                  </a:ext>
                </a:extLst>
              </a:tr>
              <a:tr h="4105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ค่าเบี้ยประชุม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10,312.50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2097980365"/>
                  </a:ext>
                </a:extLst>
              </a:tr>
              <a:tr h="4105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ค่าเช่าบ้าน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84,000.00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653802204"/>
                  </a:ext>
                </a:extLst>
              </a:tr>
              <a:tr h="4105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เงินช่วยเหลือการศึกษาบุตร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114,600.00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102,650.00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293833778"/>
                  </a:ext>
                </a:extLst>
              </a:tr>
              <a:tr h="6508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ค่าตอบแทนการปฏิบัติงานนอกเวลาราชการ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39,020.00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1673909137"/>
                  </a:ext>
                </a:extLst>
              </a:tr>
              <a:tr h="410532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ค่าใช้สอย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รายจ่ายเพื่อให้ได้มาซึ่งบริการ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2,036,200.00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1,810,138.00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1879865328"/>
                  </a:ext>
                </a:extLst>
              </a:tr>
              <a:tr h="9712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รายจ่ายเกี่ยวเนื่องกับการปฏิบัติราชการที่ไม่เข้าลักษณะรายจ่ายหมวดอื่นๆ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3,225,222.00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2,703,698.00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498673397"/>
                  </a:ext>
                </a:extLst>
              </a:tr>
              <a:tr h="4105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ค่าบำรุงรักษาและซ่อมแซม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814,700.00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798,542.45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8143" marR="8143" marT="8143" marB="0" anchor="ctr"/>
                </a:tc>
                <a:extLst>
                  <a:ext uri="{0D108BD9-81ED-4DB2-BD59-A6C34878D82A}">
                    <a16:rowId xmlns:a16="http://schemas.microsoft.com/office/drawing/2014/main" val="56441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65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07F993-2496-4780-AFA5-2E658DAF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B6419BE6-D7ED-4ECB-A74E-7D3973BF29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3974956"/>
              </p:ext>
            </p:extLst>
          </p:nvPr>
        </p:nvGraphicFramePr>
        <p:xfrm>
          <a:off x="1639210" y="435426"/>
          <a:ext cx="9986733" cy="59392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3515">
                  <a:extLst>
                    <a:ext uri="{9D8B030D-6E8A-4147-A177-3AD203B41FA5}">
                      <a16:colId xmlns:a16="http://schemas.microsoft.com/office/drawing/2014/main" val="4124930444"/>
                    </a:ext>
                  </a:extLst>
                </a:gridCol>
                <a:gridCol w="3782061">
                  <a:extLst>
                    <a:ext uri="{9D8B030D-6E8A-4147-A177-3AD203B41FA5}">
                      <a16:colId xmlns:a16="http://schemas.microsoft.com/office/drawing/2014/main" val="4101866704"/>
                    </a:ext>
                  </a:extLst>
                </a:gridCol>
                <a:gridCol w="2028274">
                  <a:extLst>
                    <a:ext uri="{9D8B030D-6E8A-4147-A177-3AD203B41FA5}">
                      <a16:colId xmlns:a16="http://schemas.microsoft.com/office/drawing/2014/main" val="470434671"/>
                    </a:ext>
                  </a:extLst>
                </a:gridCol>
                <a:gridCol w="2032883">
                  <a:extLst>
                    <a:ext uri="{9D8B030D-6E8A-4147-A177-3AD203B41FA5}">
                      <a16:colId xmlns:a16="http://schemas.microsoft.com/office/drawing/2014/main" val="3925247513"/>
                    </a:ext>
                  </a:extLst>
                </a:gridCol>
              </a:tblGrid>
              <a:tr h="329958">
                <a:tc rowSpan="14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ค่าวัสดุ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</a:rPr>
                        <a:t>วัสดุสำนักงาน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</a:rPr>
                        <a:t>145,000.00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</a:rPr>
                        <a:t>133,019.50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4106241339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วัสดุงานบ้านงานครัว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42,200.00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40,641.00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1639380501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วัสดุก่อสร้าง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71,901.00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1137248005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วัสดุยานพาหนะและขนส่ง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2966068972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วัสดุเชื้อเพลิงและหล่อลื่น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340,000.00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323,500.00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3593006894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วัสดุเครื่องแต่งกาย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3099929588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วัสดุเครื่องดับเพลิง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19,510.00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3807924412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วัสดุไฟฟ้าและวิทยุ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126,000.00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103,655.00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1349417872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ค่าอาหารเสริม (นม)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1,484,250.00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1,329,220.14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2460896568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วัสดุวิทยาศาสตร์หรือการแพทย์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488,389.00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470,500.00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1473788066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วัสดุสำรวจ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3528717949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วัสดุอื่น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77,500.00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75,555.50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3315522396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วัสดุกีฬา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97,500.00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2856425401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วัสดุการเกษตร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10,000.00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8,750.00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1683962762"/>
                  </a:ext>
                </a:extLst>
              </a:tr>
              <a:tr h="329958"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ค่าสาธารณูปโภค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ค่าบริการสื่อสารและโทรคมนาคม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60,600.00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53,918.07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2564426046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ค่าไฟฟ้า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1,321,000.00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1,269,834.34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2426596388"/>
                  </a:ext>
                </a:extLst>
              </a:tr>
              <a:tr h="32995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ค่าบริการไปรษณีย์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5,000.00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311.00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extLst>
                  <a:ext uri="{0D108BD9-81ED-4DB2-BD59-A6C34878D82A}">
                    <a16:rowId xmlns:a16="http://schemas.microsoft.com/office/drawing/2014/main" val="3705072032"/>
                  </a:ext>
                </a:extLst>
              </a:tr>
              <a:tr h="329958">
                <a:tc gridSpan="4">
                  <a:txBody>
                    <a:bodyPr/>
                    <a:lstStyle/>
                    <a:p>
                      <a:pPr algn="r" rtl="0" fontAlgn="ctr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    รวม งบดำเนินงาน        </a:t>
                      </a:r>
                      <a:r>
                        <a:rPr lang="th-TH" sz="20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11,137,361.00          9,856,646.00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5120" marR="5120" marT="512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252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10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80D12C4-A46C-423F-BC79-40A0F340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452" y="135491"/>
            <a:ext cx="1574126" cy="536939"/>
          </a:xfrm>
        </p:spPr>
        <p:txBody>
          <a:bodyPr>
            <a:normAutofit fontScale="90000"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งบลงทุน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D471EE17-390B-4378-B342-3417386071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8282545"/>
              </p:ext>
            </p:extLst>
          </p:nvPr>
        </p:nvGraphicFramePr>
        <p:xfrm>
          <a:off x="939662" y="1161049"/>
          <a:ext cx="10564950" cy="556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2950">
                  <a:extLst>
                    <a:ext uri="{9D8B030D-6E8A-4147-A177-3AD203B41FA5}">
                      <a16:colId xmlns:a16="http://schemas.microsoft.com/office/drawing/2014/main" val="2593417570"/>
                    </a:ext>
                  </a:extLst>
                </a:gridCol>
                <a:gridCol w="186372">
                  <a:extLst>
                    <a:ext uri="{9D8B030D-6E8A-4147-A177-3AD203B41FA5}">
                      <a16:colId xmlns:a16="http://schemas.microsoft.com/office/drawing/2014/main" val="1865912152"/>
                    </a:ext>
                  </a:extLst>
                </a:gridCol>
                <a:gridCol w="1969615">
                  <a:extLst>
                    <a:ext uri="{9D8B030D-6E8A-4147-A177-3AD203B41FA5}">
                      <a16:colId xmlns:a16="http://schemas.microsoft.com/office/drawing/2014/main" val="3146031493"/>
                    </a:ext>
                  </a:extLst>
                </a:gridCol>
                <a:gridCol w="3474329">
                  <a:extLst>
                    <a:ext uri="{9D8B030D-6E8A-4147-A177-3AD203B41FA5}">
                      <a16:colId xmlns:a16="http://schemas.microsoft.com/office/drawing/2014/main" val="670567235"/>
                    </a:ext>
                  </a:extLst>
                </a:gridCol>
                <a:gridCol w="1863725">
                  <a:extLst>
                    <a:ext uri="{9D8B030D-6E8A-4147-A177-3AD203B41FA5}">
                      <a16:colId xmlns:a16="http://schemas.microsoft.com/office/drawing/2014/main" val="2414812157"/>
                    </a:ext>
                  </a:extLst>
                </a:gridCol>
                <a:gridCol w="1867959">
                  <a:extLst>
                    <a:ext uri="{9D8B030D-6E8A-4147-A177-3AD203B41FA5}">
                      <a16:colId xmlns:a16="http://schemas.microsoft.com/office/drawing/2014/main" val="3424509288"/>
                    </a:ext>
                  </a:extLst>
                </a:gridCol>
              </a:tblGrid>
              <a:tr h="336171">
                <a:tc rowSpan="12">
                  <a:txBody>
                    <a:bodyPr/>
                    <a:lstStyle/>
                    <a:p>
                      <a:pPr algn="l" rtl="0" fontAlgn="t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งบลงทุน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rowSpan="8"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ค่าครุภัณฑ์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</a:rPr>
                        <a:t>ครุภัณฑ์สำนักงาน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</a:rPr>
                        <a:t>104,050.00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</a:rPr>
                        <a:t>101,540.00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2801522707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ครุภัณฑ์งานบ้านงานครัว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5,200.00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4,900.00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345257431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ครุภัณฑ์เครื่องดับเพลิง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1,500.00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102853901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ครุภัณฑ์กีฬา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935158902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ครุภัณฑ์คอมพิวเตอร์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333455456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ครุภัณฑ์ยานพาหนะและขนส่ง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2073350029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ครุภัณฑ์การเกษตร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232,400.00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175,800.00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3435791912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ครุภัณฑ์ไฟฟ้าและวิทยุ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14,000.00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13,400.00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3822332037"/>
                  </a:ext>
                </a:extLst>
              </a:tr>
              <a:tr h="53295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rowSpan="3"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ค่าที่ดินและสิ่งก่อสร้าง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ค่าบำรุงรักษาและปรับปรุงที่ดินและสิ่งก่อสร้าง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1,809,500.00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1,094,301.00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3300203960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ค่าก่อสร้างสิ่งสาธารณูปการ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1,217,000.00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1,082,500.00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1718139139"/>
                  </a:ext>
                </a:extLst>
              </a:tr>
              <a:tr h="105770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ค่าออกแบบ ค่าควบคุมงานที่จ่ายให้แก่เอกชน นิติบุคคลหรือบุคคลภายนอกเพื่อให้ได้มาซึ่งสิ่งก่อสร้าง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50,000.00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40,000.00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extLst>
                  <a:ext uri="{0D108BD9-81ED-4DB2-BD59-A6C34878D82A}">
                    <a16:rowId xmlns:a16="http://schemas.microsoft.com/office/drawing/2014/main" val="1075700193"/>
                  </a:ext>
                </a:extLst>
              </a:tr>
              <a:tr h="33617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b"/>
                </a:tc>
                <a:tc gridSpan="4">
                  <a:txBody>
                    <a:bodyPr/>
                    <a:lstStyle/>
                    <a:p>
                      <a:pPr algn="r" rtl="0" fontAlgn="ctr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           รวม งบลงทุน          </a:t>
                      </a:r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3,483,850.00          2,535,941.00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255" marR="6255" marT="625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578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7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446444-1244-4A66-BAA7-17FA82A3D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9337" y="410026"/>
            <a:ext cx="1887635" cy="851993"/>
          </a:xfrm>
        </p:spPr>
        <p:txBody>
          <a:bodyPr/>
          <a:lstStyle/>
          <a:p>
            <a:r>
              <a:rPr lang="th-TH" dirty="0"/>
              <a:t>งบเงินอุดหนุน</a:t>
            </a: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B8CF62AD-19D3-41DD-833F-0F5CC8DD6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140920"/>
              </p:ext>
            </p:extLst>
          </p:nvPr>
        </p:nvGraphicFramePr>
        <p:xfrm>
          <a:off x="1529711" y="1638299"/>
          <a:ext cx="9508403" cy="43836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2648">
                  <a:extLst>
                    <a:ext uri="{9D8B030D-6E8A-4147-A177-3AD203B41FA5}">
                      <a16:colId xmlns:a16="http://schemas.microsoft.com/office/drawing/2014/main" val="2101195626"/>
                    </a:ext>
                  </a:extLst>
                </a:gridCol>
                <a:gridCol w="167735">
                  <a:extLst>
                    <a:ext uri="{9D8B030D-6E8A-4147-A177-3AD203B41FA5}">
                      <a16:colId xmlns:a16="http://schemas.microsoft.com/office/drawing/2014/main" val="4070586943"/>
                    </a:ext>
                  </a:extLst>
                </a:gridCol>
                <a:gridCol w="1772645">
                  <a:extLst>
                    <a:ext uri="{9D8B030D-6E8A-4147-A177-3AD203B41FA5}">
                      <a16:colId xmlns:a16="http://schemas.microsoft.com/office/drawing/2014/main" val="3308312779"/>
                    </a:ext>
                  </a:extLst>
                </a:gridCol>
                <a:gridCol w="3126880">
                  <a:extLst>
                    <a:ext uri="{9D8B030D-6E8A-4147-A177-3AD203B41FA5}">
                      <a16:colId xmlns:a16="http://schemas.microsoft.com/office/drawing/2014/main" val="3243288614"/>
                    </a:ext>
                  </a:extLst>
                </a:gridCol>
                <a:gridCol w="1677342">
                  <a:extLst>
                    <a:ext uri="{9D8B030D-6E8A-4147-A177-3AD203B41FA5}">
                      <a16:colId xmlns:a16="http://schemas.microsoft.com/office/drawing/2014/main" val="760559392"/>
                    </a:ext>
                  </a:extLst>
                </a:gridCol>
                <a:gridCol w="1681153">
                  <a:extLst>
                    <a:ext uri="{9D8B030D-6E8A-4147-A177-3AD203B41FA5}">
                      <a16:colId xmlns:a16="http://schemas.microsoft.com/office/drawing/2014/main" val="336480545"/>
                    </a:ext>
                  </a:extLst>
                </a:gridCol>
              </a:tblGrid>
              <a:tr h="1741935">
                <a:tc rowSpan="3">
                  <a:txBody>
                    <a:bodyPr/>
                    <a:lstStyle/>
                    <a:p>
                      <a:pPr algn="l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งบเงินอุดหนุน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เงินอุดหนุน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เงินอุดหนุนองค์กรปกครองส่วนท้องถิ่น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1,953,000.00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1,953,000.00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8962455"/>
                  </a:ext>
                </a:extLst>
              </a:tr>
              <a:tr h="88058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เงินอุดหนุนเอกชน</a:t>
                      </a:r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325,000.00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h-TH" sz="2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325,000.00</a:t>
                      </a:r>
                      <a:endParaRPr lang="th-TH" sz="2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641991"/>
                  </a:ext>
                </a:extLst>
              </a:tr>
              <a:tr h="880581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r" rtl="0" fontAlgn="ctr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รวม งบเงินอุดหนุน          2,278,000.00          2,278,000.00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513381"/>
                  </a:ext>
                </a:extLst>
              </a:tr>
              <a:tr h="880581">
                <a:tc gridSpan="6">
                  <a:txBody>
                    <a:bodyPr/>
                    <a:lstStyle/>
                    <a:p>
                      <a:pPr algn="r" rtl="0" fontAlgn="t"/>
                      <a:r>
                        <a:rPr lang="th-TH" sz="2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                รวมสุทธิ        </a:t>
                      </a:r>
                      <a:r>
                        <a:rPr lang="th-TH" sz="2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52,081,100.00       </a:t>
                      </a:r>
                      <a:r>
                        <a:rPr lang="th-TH" sz="2800" b="1" u="none" strike="noStrike" dirty="0">
                          <a:solidFill>
                            <a:schemeClr val="accent2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49,205,170.86</a:t>
                      </a:r>
                      <a:endParaRPr lang="th-TH" sz="2800" b="1" i="0" u="none" strike="noStrike" dirty="0">
                        <a:solidFill>
                          <a:schemeClr val="accent2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792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27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EEC913-56BF-4DC3-90E9-402BAB5E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457" y="153847"/>
            <a:ext cx="8837075" cy="760553"/>
          </a:xfrm>
        </p:spPr>
        <p:txBody>
          <a:bodyPr>
            <a:normAutofit fontScale="90000"/>
          </a:bodyPr>
          <a:lstStyle/>
          <a:p>
            <a:r>
              <a:rPr lang="th-TH" sz="4000" b="1" dirty="0"/>
              <a:t>ผลการดำเนินงานค่าที่ดินและสิ่งปลูกสร้าง ในปีงบประมาณ พ.ศ.</a:t>
            </a:r>
            <a:r>
              <a:rPr lang="en-US" sz="2700" b="1" dirty="0"/>
              <a:t>2564</a:t>
            </a:r>
            <a:br>
              <a:rPr lang="en-US" dirty="0"/>
            </a:br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434E8E5D-E2E9-4C2B-8CE8-65FDE8F840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23582"/>
              </p:ext>
            </p:extLst>
          </p:nvPr>
        </p:nvGraphicFramePr>
        <p:xfrm>
          <a:off x="1456457" y="789029"/>
          <a:ext cx="10339303" cy="5954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2934">
                  <a:extLst>
                    <a:ext uri="{9D8B030D-6E8A-4147-A177-3AD203B41FA5}">
                      <a16:colId xmlns:a16="http://schemas.microsoft.com/office/drawing/2014/main" val="3062476856"/>
                    </a:ext>
                  </a:extLst>
                </a:gridCol>
                <a:gridCol w="4293780">
                  <a:extLst>
                    <a:ext uri="{9D8B030D-6E8A-4147-A177-3AD203B41FA5}">
                      <a16:colId xmlns:a16="http://schemas.microsoft.com/office/drawing/2014/main" val="2178973587"/>
                    </a:ext>
                  </a:extLst>
                </a:gridCol>
                <a:gridCol w="1778882">
                  <a:extLst>
                    <a:ext uri="{9D8B030D-6E8A-4147-A177-3AD203B41FA5}">
                      <a16:colId xmlns:a16="http://schemas.microsoft.com/office/drawing/2014/main" val="920982957"/>
                    </a:ext>
                  </a:extLst>
                </a:gridCol>
                <a:gridCol w="1698024">
                  <a:extLst>
                    <a:ext uri="{9D8B030D-6E8A-4147-A177-3AD203B41FA5}">
                      <a16:colId xmlns:a16="http://schemas.microsoft.com/office/drawing/2014/main" val="3580386703"/>
                    </a:ext>
                  </a:extLst>
                </a:gridCol>
                <a:gridCol w="1665683">
                  <a:extLst>
                    <a:ext uri="{9D8B030D-6E8A-4147-A177-3AD203B41FA5}">
                      <a16:colId xmlns:a16="http://schemas.microsoft.com/office/drawing/2014/main" val="342909691"/>
                    </a:ext>
                  </a:extLst>
                </a:gridCol>
              </a:tblGrid>
              <a:tr h="3493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แผนงานเคหะและชุมชน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2238053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ค่าก่อสร้างสิ่งสา</a:t>
                      </a:r>
                      <a:r>
                        <a:rPr lang="th-TH" sz="18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ธา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ณ</a:t>
                      </a:r>
                      <a:r>
                        <a:rPr lang="th-TH" sz="1800" b="1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ูป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2532853803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ชื่อโครงการ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351066016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อนุมัติตามเทศฯ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625490225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โครงการก่อสร้างถนน คสล.สายบ้านม่วงกุญชร ม.6 - บ้านดงไร่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</a:t>
                      </a:r>
                      <a:r>
                        <a:rPr lang="en-US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210,000.00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</a:t>
                      </a:r>
                      <a:r>
                        <a:rPr lang="en-US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209,000</a:t>
                      </a:r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.00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152937276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ต.โนแหลมทอง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3359033164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โครงการก่อสร้างถนนลูกรังลำเลียงผลผลิตทางการเกษตร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97,000.00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97,000.00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เบิกตัดปีไว้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475187636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สายดงสวาง ม.7- ลำห้วยแสนห่า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3884176045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โครงการก่อสร้างถนน คสล.สายบ้านแก ม.5 - วัดป่ามงคลธรรมรังสี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210,000.00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203,000.00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2277177637"/>
                  </a:ext>
                </a:extLst>
              </a:tr>
              <a:tr h="729937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โครงการก่อสร้างถนน คสล.สายกลางบ้าน - ดอนปู่ตา บ้านโคกก่อง ม.10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325,000.00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310,000.00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623156122"/>
                  </a:ext>
                </a:extLst>
              </a:tr>
              <a:tr h="6906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โครงการก่อสร้างถนน คสล.สายดอนปู่ตาบ้านคำคา บ้านคำคา หมู่ที่ 3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230,000.00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225,000.00 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3750279534"/>
                  </a:ext>
                </a:extLst>
              </a:tr>
              <a:tr h="69062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โครงการก่อสร้างรางระบายน้ำรูปตัวยู คอนกรีตเสริมเหล็ก สายกลาง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145,000.00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145,000.00 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365295510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  บ้านแกนาเรียง หมู่ที่ 12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2239277758"/>
                  </a:ext>
                </a:extLst>
              </a:tr>
              <a:tr h="349386"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รวมเป็นเงินจ่าย</a:t>
                      </a:r>
                      <a:endParaRPr lang="th-TH" sz="1800" b="1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</a:t>
                      </a:r>
                      <a:r>
                        <a:rPr lang="en-US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,189</a:t>
                      </a:r>
                      <a:r>
                        <a:rPr lang="th-TH" sz="18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,000.00 </a:t>
                      </a:r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548" marR="6548" marT="6548" marB="0" anchor="b"/>
                </a:tc>
                <a:extLst>
                  <a:ext uri="{0D108BD9-81ED-4DB2-BD59-A6C34878D82A}">
                    <a16:rowId xmlns:a16="http://schemas.microsoft.com/office/drawing/2014/main" val="1054520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17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96CD38-F32B-4388-AA3D-B8385E5A8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5297041" cy="917307"/>
          </a:xfrm>
        </p:spPr>
        <p:txBody>
          <a:bodyPr/>
          <a:lstStyle/>
          <a:p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47B1607E-DA80-4512-A30D-D95A388499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883318"/>
              </p:ext>
            </p:extLst>
          </p:nvPr>
        </p:nvGraphicFramePr>
        <p:xfrm>
          <a:off x="1699937" y="487677"/>
          <a:ext cx="9978256" cy="5759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6646">
                  <a:extLst>
                    <a:ext uri="{9D8B030D-6E8A-4147-A177-3AD203B41FA5}">
                      <a16:colId xmlns:a16="http://schemas.microsoft.com/office/drawing/2014/main" val="1305968199"/>
                    </a:ext>
                  </a:extLst>
                </a:gridCol>
                <a:gridCol w="4863931">
                  <a:extLst>
                    <a:ext uri="{9D8B030D-6E8A-4147-A177-3AD203B41FA5}">
                      <a16:colId xmlns:a16="http://schemas.microsoft.com/office/drawing/2014/main" val="2364423661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015728805"/>
                    </a:ext>
                  </a:extLst>
                </a:gridCol>
                <a:gridCol w="1319349">
                  <a:extLst>
                    <a:ext uri="{9D8B030D-6E8A-4147-A177-3AD203B41FA5}">
                      <a16:colId xmlns:a16="http://schemas.microsoft.com/office/drawing/2014/main" val="2846697646"/>
                    </a:ext>
                  </a:extLst>
                </a:gridCol>
                <a:gridCol w="1410787">
                  <a:extLst>
                    <a:ext uri="{9D8B030D-6E8A-4147-A177-3AD203B41FA5}">
                      <a16:colId xmlns:a16="http://schemas.microsoft.com/office/drawing/2014/main" val="984843018"/>
                    </a:ext>
                  </a:extLst>
                </a:gridCol>
              </a:tblGrid>
              <a:tr h="359894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ค่าบำรุงรักษาและปรับปรุงที่ดินและสิ่งก่อสร้าง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1299170270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ชื่อโครงการ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งบประมาณ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1346263847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อนุมัติตามเทศฯ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เบิกจ่าย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2896811431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โครงการปรับปรุงสะพานข้ามลำห้วยสังกะ บ้านแก ม.5,12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68,000.00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68,000.00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1706245123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429002730"/>
                  </a:ext>
                </a:extLst>
              </a:tr>
              <a:tr h="347801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โครงการปรับปรุงถนนคอนกรีตเสริมเหล็ก สายบ้านแกนาเรียง หมู่ที่ 12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100,000.00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100,000.00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171405125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4098038724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โครงการปรับปรุงถนนลำเลียงผลผลิตทางกาเกษตร สายคุ้มหนองแซง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320,000.00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243,801.00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3267304312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หมู่ที่ 2,6,8 บ้านดงสวาง ม.7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1948631936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1450867615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โครงการปรับปรุงถนนคอนกรีตเสริมเหล็ก บ้านม่วงคำ (สายกลางบ้าน)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116,000.00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116,000.00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2529111404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หมู่ที่ 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573742649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611067588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โครงการปรับปรุงถนนลูกรังสายหนอง</a:t>
                      </a:r>
                      <a:r>
                        <a:rPr lang="th-TH" sz="2000" u="none" strike="noStrike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ผือ</a:t>
                      </a:r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- นาพ่อสะหะชาติ (วังใหญ่)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400,000.00 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400,000.00 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3449883341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บ้านโคกก่อง หมู่ที่ 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3036150392"/>
                  </a:ext>
                </a:extLst>
              </a:tr>
              <a:tr h="35989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200" u="none" strike="noStrike">
                          <a:effectLst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>
                          <a:effectLst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>
                          <a:effectLst/>
                        </a:rPr>
                        <a:t> 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</a:rPr>
                        <a:t> 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379" marR="7379" marT="7379" marB="0" anchor="b"/>
                </a:tc>
                <a:extLst>
                  <a:ext uri="{0D108BD9-81ED-4DB2-BD59-A6C34878D82A}">
                    <a16:rowId xmlns:a16="http://schemas.microsoft.com/office/drawing/2014/main" val="901907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93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3C7C856-639D-4DE6-92F6-24B1B2E1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726732" cy="1178564"/>
          </a:xfrm>
        </p:spPr>
        <p:txBody>
          <a:bodyPr/>
          <a:lstStyle/>
          <a:p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87A4558E-523C-43F6-9914-EDB8C31C7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468672"/>
              </p:ext>
            </p:extLst>
          </p:nvPr>
        </p:nvGraphicFramePr>
        <p:xfrm>
          <a:off x="1629271" y="624109"/>
          <a:ext cx="10179551" cy="5737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99">
                  <a:extLst>
                    <a:ext uri="{9D8B030D-6E8A-4147-A177-3AD203B41FA5}">
                      <a16:colId xmlns:a16="http://schemas.microsoft.com/office/drawing/2014/main" val="1668169277"/>
                    </a:ext>
                  </a:extLst>
                </a:gridCol>
                <a:gridCol w="5515250">
                  <a:extLst>
                    <a:ext uri="{9D8B030D-6E8A-4147-A177-3AD203B41FA5}">
                      <a16:colId xmlns:a16="http://schemas.microsoft.com/office/drawing/2014/main" val="384947216"/>
                    </a:ext>
                  </a:extLst>
                </a:gridCol>
                <a:gridCol w="1296903">
                  <a:extLst>
                    <a:ext uri="{9D8B030D-6E8A-4147-A177-3AD203B41FA5}">
                      <a16:colId xmlns:a16="http://schemas.microsoft.com/office/drawing/2014/main" val="2095286134"/>
                    </a:ext>
                  </a:extLst>
                </a:gridCol>
                <a:gridCol w="1456172">
                  <a:extLst>
                    <a:ext uri="{9D8B030D-6E8A-4147-A177-3AD203B41FA5}">
                      <a16:colId xmlns:a16="http://schemas.microsoft.com/office/drawing/2014/main" val="3473318010"/>
                    </a:ext>
                  </a:extLst>
                </a:gridCol>
                <a:gridCol w="1073927">
                  <a:extLst>
                    <a:ext uri="{9D8B030D-6E8A-4147-A177-3AD203B41FA5}">
                      <a16:colId xmlns:a16="http://schemas.microsoft.com/office/drawing/2014/main" val="727524128"/>
                    </a:ext>
                  </a:extLst>
                </a:gridCol>
              </a:tblGrid>
              <a:tr h="4715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โครงการปรับปรุงถนนภายในบ้านโคกก่องเหนือ หมู่ที่ 10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100,000.00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100,000.00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6794602"/>
                  </a:ext>
                </a:extLst>
              </a:tr>
              <a:tr h="4715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382147"/>
                  </a:ext>
                </a:extLst>
              </a:tr>
              <a:tr h="4715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โครงการขุดลอกแหล่งน้ำธรรมชาติ (หนองกุดจอก)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439,000.00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          -  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งบพับไป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406400"/>
                  </a:ext>
                </a:extLst>
              </a:tr>
              <a:tr h="4715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001337"/>
                  </a:ext>
                </a:extLst>
              </a:tr>
              <a:tr h="4715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โครงการปรับปรุงถนนลูกรังสายโคกก่อง ม.10- ลำห้วยสังกะ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95,000.00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95,000.00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55927"/>
                  </a:ext>
                </a:extLst>
              </a:tr>
              <a:tr h="4715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2685749"/>
                  </a:ext>
                </a:extLst>
              </a:tr>
              <a:tr h="79558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โครงการปรับปรุงถนนคอนกรีตเสริมเหล็กสาย บ้านแก (สายหน้าวัด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50,000.00 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50,000.00 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เบิกตัดปีไว้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088245"/>
                  </a:ext>
                </a:extLst>
              </a:tr>
              <a:tr h="471586"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ไชยศรี) ม.5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2750070"/>
                  </a:ext>
                </a:extLst>
              </a:tr>
              <a:tr h="47158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345874"/>
                  </a:ext>
                </a:extLst>
              </a:tr>
              <a:tr h="486323"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รวมงบประมาณเบิกจ่าย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1,172,801.00 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1644798"/>
                  </a:ext>
                </a:extLst>
              </a:tr>
              <a:tr h="402904"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603001"/>
                  </a:ext>
                </a:extLst>
              </a:tr>
              <a:tr h="280004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54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38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1407</Words>
  <Application>Microsoft Office PowerPoint</Application>
  <PresentationFormat>แบบจอกว้าง</PresentationFormat>
  <Paragraphs>441</Paragraphs>
  <Slides>15</Slides>
  <Notes>0</Notes>
  <HiddenSlides>0</HiddenSlides>
  <MMClips>0</MMClips>
  <ScaleCrop>false</ScaleCrop>
  <HeadingPairs>
    <vt:vector size="4" baseType="variant"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15</vt:i4>
      </vt:variant>
    </vt:vector>
  </HeadingPairs>
  <TitlesOfParts>
    <vt:vector size="16" baseType="lpstr">
      <vt:lpstr>ช่อ</vt:lpstr>
      <vt:lpstr>ด้านรายจ่าย งบกลาง</vt:lpstr>
      <vt:lpstr>งบบุคลากร</vt:lpstr>
      <vt:lpstr>งบดำเนินงาน </vt:lpstr>
      <vt:lpstr>งานนำเสนอ PowerPoint</vt:lpstr>
      <vt:lpstr>งบลงทุน</vt:lpstr>
      <vt:lpstr>งบเงินอุดหนุน</vt:lpstr>
      <vt:lpstr>ผลการดำเนินงานค่าที่ดินและสิ่งปลูกสร้าง ในปีงบประมาณ พ.ศ.2564 </vt:lpstr>
      <vt:lpstr>งานนำเสนอ PowerPoint</vt:lpstr>
      <vt:lpstr>งานนำเสนอ PowerPoint</vt:lpstr>
      <vt:lpstr>งานนำเสนอ PowerPoint</vt:lpstr>
      <vt:lpstr>ค่าออกแบบ</vt:lpstr>
      <vt:lpstr>โครงการเงินกันในปี 2563 ที่มาดำเนินการในปี 2564</vt:lpstr>
      <vt:lpstr>โครงการกันเงินอุดหนุนเฉพาะกิจของปี 2563 ที่มาดำเนินการในปี 2564</vt:lpstr>
      <vt:lpstr>โครงการกันเงินตามเทศบัญญัติ ปี 64 จำนวน  3  โครงการ</vt:lpstr>
      <vt:lpstr>โครงการกันเงินอุดหนุนเฉพาะกิจ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ด้านรายจ่าย งบกลาง</dc:title>
  <dc:creator>user</dc:creator>
  <cp:lastModifiedBy>ผู้ใช้ที่ไม่รู้จัก</cp:lastModifiedBy>
  <cp:revision>13</cp:revision>
  <cp:lastPrinted>2021-10-15T08:33:47Z</cp:lastPrinted>
  <dcterms:created xsi:type="dcterms:W3CDTF">2021-10-05T08:54:15Z</dcterms:created>
  <dcterms:modified xsi:type="dcterms:W3CDTF">2022-02-04T04:14:15Z</dcterms:modified>
</cp:coreProperties>
</file>